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30"/>
  </p:notesMasterIdLst>
  <p:sldIdLst>
    <p:sldId id="256" r:id="rId2"/>
    <p:sldId id="263" r:id="rId3"/>
    <p:sldId id="259" r:id="rId4"/>
    <p:sldId id="257" r:id="rId5"/>
    <p:sldId id="264" r:id="rId6"/>
    <p:sldId id="265" r:id="rId7"/>
    <p:sldId id="266" r:id="rId8"/>
    <p:sldId id="284" r:id="rId9"/>
    <p:sldId id="272" r:id="rId10"/>
    <p:sldId id="283" r:id="rId11"/>
    <p:sldId id="269" r:id="rId12"/>
    <p:sldId id="274" r:id="rId13"/>
    <p:sldId id="275" r:id="rId14"/>
    <p:sldId id="260" r:id="rId15"/>
    <p:sldId id="276" r:id="rId16"/>
    <p:sldId id="279" r:id="rId17"/>
    <p:sldId id="277" r:id="rId18"/>
    <p:sldId id="281" r:id="rId19"/>
    <p:sldId id="292" r:id="rId20"/>
    <p:sldId id="282" r:id="rId21"/>
    <p:sldId id="280" r:id="rId22"/>
    <p:sldId id="285" r:id="rId23"/>
    <p:sldId id="286" r:id="rId24"/>
    <p:sldId id="287" r:id="rId25"/>
    <p:sldId id="288" r:id="rId26"/>
    <p:sldId id="289" r:id="rId27"/>
    <p:sldId id="290" r:id="rId28"/>
    <p:sldId id="29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81" autoAdjust="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C51FA-07EE-4B2F-B4A1-3AA676E65E0E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6176A-5C45-4394-B205-981A2810C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543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6176A-5C45-4394-B205-981A2810CEA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29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6176A-5C45-4394-B205-981A2810CEA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26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241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7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265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477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861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7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2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8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0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117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3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4B1BA4F6-1303-465C-A497-40CA44D6F2E1}" type="datetimeFigureOut">
              <a:rPr lang="en-US" smtClean="0"/>
              <a:pPr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B77435D0-FE14-40DF-8CAA-A3A269DF14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361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catalog.loc.gov/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ebscohost.com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jstor.org/discover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ababasoft.com/speedreading/five_types_of_reading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467600" cy="1371600"/>
          </a:xfrm>
        </p:spPr>
        <p:txBody>
          <a:bodyPr>
            <a:normAutofit fontScale="90000"/>
          </a:bodyPr>
          <a:lstStyle/>
          <a:p>
            <a:pPr marL="182880">
              <a:spcBef>
                <a:spcPts val="600"/>
              </a:spcBef>
            </a:pPr>
            <a:r>
              <a:rPr lang="en-US" sz="4000" i="1" dirty="0" smtClean="0">
                <a:solidFill>
                  <a:srgbClr val="00B050"/>
                </a:solidFill>
                <a:latin typeface="Algerian" pitchFamily="82" charset="0"/>
              </a:rPr>
              <a:t/>
            </a:r>
            <a:br>
              <a:rPr lang="en-US" sz="4000" i="1" dirty="0" smtClean="0">
                <a:solidFill>
                  <a:srgbClr val="00B050"/>
                </a:solidFill>
                <a:latin typeface="Algerian" pitchFamily="82" charset="0"/>
              </a:rPr>
            </a:br>
            <a:r>
              <a:rPr lang="en-US" sz="4000" i="1" dirty="0" smtClean="0">
                <a:solidFill>
                  <a:srgbClr val="FFFF00"/>
                </a:solidFill>
                <a:latin typeface="Algerian" pitchFamily="82" charset="0"/>
              </a:rPr>
              <a:t>Searching of Information</a:t>
            </a:r>
            <a:br>
              <a:rPr lang="en-US" sz="4000" i="1" dirty="0" smtClean="0">
                <a:solidFill>
                  <a:srgbClr val="FFFF00"/>
                </a:solidFill>
                <a:latin typeface="Algerian" pitchFamily="82" charset="0"/>
              </a:rPr>
            </a:br>
            <a:r>
              <a:rPr lang="en-US" sz="4000" i="1" dirty="0" smtClean="0">
                <a:solidFill>
                  <a:srgbClr val="00B050"/>
                </a:solidFill>
                <a:latin typeface="Algerian" pitchFamily="82" charset="0"/>
              </a:rPr>
              <a:t/>
            </a:r>
            <a:br>
              <a:rPr lang="en-US" sz="4000" i="1" dirty="0" smtClean="0">
                <a:solidFill>
                  <a:srgbClr val="00B050"/>
                </a:solidFill>
                <a:latin typeface="Algerian" pitchFamily="82" charset="0"/>
              </a:rPr>
            </a:br>
            <a:r>
              <a:rPr lang="en-US" sz="1600" i="1" dirty="0">
                <a:solidFill>
                  <a:srgbClr val="92D050"/>
                </a:solidFill>
                <a:latin typeface="Albertus Medium" panose="020E0602030304020304" pitchFamily="34" charset="0"/>
              </a:rPr>
              <a:t>workshops </a:t>
            </a:r>
            <a:r>
              <a:rPr lang="en-US" sz="1600" i="1" dirty="0" smtClean="0">
                <a:solidFill>
                  <a:srgbClr val="92D050"/>
                </a:solidFill>
                <a:latin typeface="Albertus Medium" panose="020E0602030304020304" pitchFamily="34" charset="0"/>
              </a:rPr>
              <a:t>series on Information literacy for higher education</a:t>
            </a:r>
            <a:endParaRPr lang="en-US" sz="1600" i="1" dirty="0">
              <a:solidFill>
                <a:srgbClr val="92D050"/>
              </a:solidFill>
              <a:latin typeface="Albertus Medium" panose="020E0602030304020304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14600" y="5864352"/>
            <a:ext cx="4064000" cy="990600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i="1" dirty="0">
                <a:solidFill>
                  <a:srgbClr val="00B0F0"/>
                </a:solidFill>
                <a:latin typeface="trebuchet ms, sans-serif"/>
              </a:rPr>
              <a:t>A.V. Muditha </a:t>
            </a:r>
            <a:r>
              <a:rPr lang="en-US" sz="8000" b="1" i="1" dirty="0" err="1" smtClean="0">
                <a:solidFill>
                  <a:srgbClr val="00B0F0"/>
                </a:solidFill>
                <a:latin typeface="trebuchet ms, sans-serif"/>
              </a:rPr>
              <a:t>Ankumbura</a:t>
            </a:r>
            <a:r>
              <a:rPr lang="en-US" sz="8000" i="1" dirty="0">
                <a:solidFill>
                  <a:srgbClr val="00B0F0"/>
                </a:solidFill>
                <a:latin typeface="trebuchet ms, sans-serif"/>
              </a:rPr>
              <a:t/>
            </a:r>
            <a:br>
              <a:rPr lang="en-US" sz="8000" i="1" dirty="0">
                <a:solidFill>
                  <a:srgbClr val="00B0F0"/>
                </a:solidFill>
                <a:latin typeface="trebuchet ms, sans-serif"/>
              </a:rPr>
            </a:br>
            <a:r>
              <a:rPr lang="en-US" sz="5600" i="1" dirty="0" smtClean="0">
                <a:solidFill>
                  <a:srgbClr val="00B0F0"/>
                </a:solidFill>
                <a:latin typeface="comic sans ms, sans-serif"/>
              </a:rPr>
              <a:t>Senior </a:t>
            </a:r>
            <a:r>
              <a:rPr lang="en-US" sz="5600" i="1" dirty="0">
                <a:solidFill>
                  <a:srgbClr val="00B0F0"/>
                </a:solidFill>
                <a:latin typeface="comic sans ms, sans-serif"/>
              </a:rPr>
              <a:t>Assistant Librarian</a:t>
            </a:r>
            <a:endParaRPr lang="en-US" sz="5600" dirty="0">
              <a:solidFill>
                <a:srgbClr val="00B0F0"/>
              </a:solidFill>
              <a:latin typeface="Arial" panose="020B0604020202020204" pitchFamily="34" charset="0"/>
            </a:endParaRPr>
          </a:p>
          <a:p>
            <a:r>
              <a:rPr lang="en-US" sz="4400" i="1" dirty="0" smtClean="0">
                <a:solidFill>
                  <a:srgbClr val="00B0F0"/>
                </a:solidFill>
                <a:latin typeface="comic sans ms, sans-serif"/>
              </a:rPr>
              <a:t>University </a:t>
            </a:r>
            <a:r>
              <a:rPr lang="en-US" sz="4400" i="1" dirty="0">
                <a:solidFill>
                  <a:srgbClr val="00B0F0"/>
                </a:solidFill>
                <a:latin typeface="comic sans ms, sans-serif"/>
              </a:rPr>
              <a:t>of the Visual and Performing </a:t>
            </a:r>
            <a:r>
              <a:rPr lang="en-US" sz="4400" i="1" dirty="0" smtClean="0">
                <a:solidFill>
                  <a:srgbClr val="00B0F0"/>
                </a:solidFill>
                <a:latin typeface="comic sans ms, sans-serif"/>
              </a:rPr>
              <a:t>Arts</a:t>
            </a:r>
            <a:endParaRPr lang="en-US" sz="4400" dirty="0">
              <a:solidFill>
                <a:srgbClr val="00B0F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12392"/>
            <a:ext cx="7086600" cy="42519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and index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733800"/>
            <a:ext cx="6400799" cy="2667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600200"/>
            <a:ext cx="3570665" cy="469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374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4176"/>
            <a:ext cx="8686799" cy="935024"/>
          </a:xfrm>
        </p:spPr>
        <p:txBody>
          <a:bodyPr>
            <a:normAutofit/>
          </a:bodyPr>
          <a:lstStyle/>
          <a:p>
            <a:r>
              <a:rPr lang="en-US" dirty="0" smtClean="0"/>
              <a:t>Reference sources - Dictionaries</a:t>
            </a:r>
            <a:endParaRPr lang="en-US" dirty="0"/>
          </a:p>
        </p:txBody>
      </p:sp>
      <p:pic>
        <p:nvPicPr>
          <p:cNvPr id="4098" name="Picture 2" descr="C:\Users\Muditha\Desktop\pic 4 inf' searching\imagesCA2G8PA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505200"/>
            <a:ext cx="2095500" cy="3166027"/>
          </a:xfrm>
          <a:prstGeom prst="rect">
            <a:avLst/>
          </a:prstGeom>
          <a:noFill/>
        </p:spPr>
      </p:pic>
      <p:pic>
        <p:nvPicPr>
          <p:cNvPr id="4099" name="Picture 3" descr="C:\Users\Muditha\Desktop\pic 4 inf' searching\imagesCAG5EHH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403526"/>
            <a:ext cx="3581400" cy="2154437"/>
          </a:xfrm>
          <a:prstGeom prst="rect">
            <a:avLst/>
          </a:prstGeom>
          <a:noFill/>
        </p:spPr>
      </p:pic>
      <p:pic>
        <p:nvPicPr>
          <p:cNvPr id="4100" name="Picture 4" descr="C:\Users\Muditha\Desktop\pic 4 inf' searching\imagesCAUWPAXU.jpg"/>
          <p:cNvPicPr>
            <a:picLocks noChangeAspect="1" noChangeArrowheads="1"/>
          </p:cNvPicPr>
          <p:nvPr/>
        </p:nvPicPr>
        <p:blipFill>
          <a:blip r:embed="rId4" cstate="print"/>
          <a:srcRect l="7143" r="7143"/>
          <a:stretch>
            <a:fillRect/>
          </a:stretch>
        </p:blipFill>
        <p:spPr bwMode="auto">
          <a:xfrm>
            <a:off x="3962400" y="1295400"/>
            <a:ext cx="2743200" cy="3200400"/>
          </a:xfrm>
          <a:prstGeom prst="rect">
            <a:avLst/>
          </a:prstGeom>
          <a:noFill/>
        </p:spPr>
      </p:pic>
      <p:pic>
        <p:nvPicPr>
          <p:cNvPr id="4102" name="Picture 6" descr="C:\Users\Muditha\Desktop\pic 4 inf' searching\imagesCAFDX9D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219200"/>
            <a:ext cx="2286000" cy="2983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uditha\Desktop\pic 4 inf' searching\imagesCAFEOPC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733800"/>
            <a:ext cx="4000500" cy="2667000"/>
          </a:xfrm>
          <a:prstGeom prst="rect">
            <a:avLst/>
          </a:prstGeom>
          <a:noFill/>
        </p:spPr>
      </p:pic>
      <p:pic>
        <p:nvPicPr>
          <p:cNvPr id="5123" name="Picture 3" descr="C:\Users\Muditha\Desktop\pic 4 inf' searching\imagesCAOY2EQ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990600"/>
            <a:ext cx="44577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4582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375" r="33125" b="17708"/>
          <a:stretch>
            <a:fillRect/>
          </a:stretch>
        </p:blipFill>
        <p:spPr bwMode="auto">
          <a:xfrm>
            <a:off x="990600" y="457200"/>
            <a:ext cx="7620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uditha\Desktop\pic 4 inf' searching\imagesCAP51FK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114799"/>
            <a:ext cx="3429000" cy="2658141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706425"/>
          </a:xfrm>
        </p:spPr>
        <p:txBody>
          <a:bodyPr/>
          <a:lstStyle/>
          <a:p>
            <a:r>
              <a:rPr lang="en-US" dirty="0" smtClean="0"/>
              <a:t>Encyclopedias</a:t>
            </a:r>
            <a:endParaRPr lang="en-US" dirty="0"/>
          </a:p>
        </p:txBody>
      </p:sp>
      <p:pic>
        <p:nvPicPr>
          <p:cNvPr id="6147" name="Picture 3" descr="C:\Users\Muditha\Desktop\pic 4 inf' searching\imagesCA6ZWBR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4144518" cy="2819400"/>
          </a:xfrm>
          <a:prstGeom prst="rect">
            <a:avLst/>
          </a:prstGeom>
          <a:noFill/>
        </p:spPr>
      </p:pic>
      <p:pic>
        <p:nvPicPr>
          <p:cNvPr id="6148" name="Picture 4" descr="C:\Users\Muditha\Desktop\pic 4 inf' searching\imagesCAK8XL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676400"/>
            <a:ext cx="2971800" cy="4182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706424"/>
          </a:xfrm>
        </p:spPr>
        <p:txBody>
          <a:bodyPr/>
          <a:lstStyle/>
          <a:p>
            <a:pPr algn="ctr"/>
            <a:r>
              <a:rPr lang="en-US" dirty="0" smtClean="0"/>
              <a:t>What are in Encyclopedia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43000"/>
            <a:ext cx="7700683" cy="545465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Library Catalogues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925824"/>
            <a:ext cx="4391332" cy="27226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036320"/>
            <a:ext cx="3901440" cy="2926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728" y="1014984"/>
            <a:ext cx="3371850" cy="25288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" y="4284218"/>
            <a:ext cx="3759527" cy="211558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706424"/>
          </a:xfrm>
        </p:spPr>
        <p:txBody>
          <a:bodyPr/>
          <a:lstStyle/>
          <a:p>
            <a:pPr algn="ctr"/>
            <a:r>
              <a:rPr lang="en-US" dirty="0" smtClean="0"/>
              <a:t>Electronic Catalogue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6019800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hlinkClick r:id="rId2"/>
              </a:rPr>
              <a:t>http://catalog.loc.gov/</a:t>
            </a:r>
            <a:endParaRPr lang="en-US" dirty="0" smtClean="0"/>
          </a:p>
          <a:p>
            <a:r>
              <a:rPr lang="en-US" u="sng" dirty="0"/>
              <a:t>http://infosys.lib.vpa.ac.lk/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" y="1143000"/>
            <a:ext cx="9144000" cy="457687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018" y="284176"/>
            <a:ext cx="8154181" cy="10112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Browsing your online catalogue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" y="1371600"/>
            <a:ext cx="9144000" cy="498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19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69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ZA" sz="4000" b="1" dirty="0" smtClean="0">
                <a:latin typeface="Arial" charset="0"/>
              </a:rPr>
              <a:t>Information Sources</a:t>
            </a:r>
            <a:endParaRPr lang="en-GB" sz="4000" b="1" dirty="0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295400" y="3285814"/>
            <a:ext cx="2438400" cy="4785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800" dirty="0" smtClean="0"/>
              <a:t>People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6" name="Content Placeholder 1"/>
          <p:cNvSpPr>
            <a:spLocks noGrp="1"/>
          </p:cNvSpPr>
          <p:nvPr>
            <p:ph sz="half" idx="2"/>
          </p:nvPr>
        </p:nvSpPr>
        <p:spPr>
          <a:xfrm>
            <a:off x="5257800" y="3258540"/>
            <a:ext cx="2781300" cy="4785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800" b="1" dirty="0" smtClean="0"/>
              <a:t>Books, journals, News papers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257800" y="6210300"/>
            <a:ext cx="31851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ZA" b="1" dirty="0"/>
              <a:t>Library and Information </a:t>
            </a:r>
            <a:r>
              <a:rPr lang="en-ZA" b="1" dirty="0" smtClean="0"/>
              <a:t>centres</a:t>
            </a:r>
            <a:endParaRPr lang="en-ZA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067" y="816161"/>
            <a:ext cx="3698933" cy="24640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3797898"/>
            <a:ext cx="4191001" cy="24124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8200" y="6019800"/>
            <a:ext cx="33528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76398" y="6264894"/>
            <a:ext cx="945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Internet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599" y="816160"/>
            <a:ext cx="3696289" cy="23080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797898"/>
            <a:ext cx="3657600" cy="241980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bases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447800" y="601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u="sng" dirty="0" smtClean="0">
                <a:hlinkClick r:id="rId3"/>
              </a:rPr>
              <a:t>http://search.ebscohost.com/</a:t>
            </a:r>
            <a:endParaRPr lang="en-US" dirty="0" smtClean="0"/>
          </a:p>
          <a:p>
            <a:r>
              <a:rPr lang="en-US" u="sng" dirty="0" smtClean="0">
                <a:hlinkClick r:id="rId4"/>
              </a:rPr>
              <a:t>http://www.jstor.org/discover/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4176"/>
            <a:ext cx="8686799" cy="1508760"/>
          </a:xfrm>
        </p:spPr>
        <p:txBody>
          <a:bodyPr/>
          <a:lstStyle/>
          <a:p>
            <a:r>
              <a:rPr lang="en-US" dirty="0" smtClean="0"/>
              <a:t>how search correct source…..?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523999"/>
            <a:ext cx="3962400" cy="515880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classification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981200"/>
            <a:ext cx="8935141" cy="395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3845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935024"/>
          </a:xfrm>
        </p:spPr>
        <p:txBody>
          <a:bodyPr/>
          <a:lstStyle/>
          <a:p>
            <a:r>
              <a:rPr lang="en-US" dirty="0"/>
              <a:t>Library classification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77331"/>
            <a:ext cx="7467600" cy="42127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206" t="3846" r="9128" b="7692"/>
          <a:stretch/>
        </p:blipFill>
        <p:spPr>
          <a:xfrm>
            <a:off x="4876799" y="4876800"/>
            <a:ext cx="4306957" cy="190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5190032"/>
            <a:ext cx="46958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987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72400" cy="706424"/>
          </a:xfrm>
        </p:spPr>
        <p:txBody>
          <a:bodyPr/>
          <a:lstStyle/>
          <a:p>
            <a:r>
              <a:rPr lang="en-US" dirty="0" smtClean="0"/>
              <a:t>Searching on the internet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" y="1033173"/>
            <a:ext cx="7734300" cy="580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767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316024"/>
          </a:xfrm>
        </p:spPr>
        <p:txBody>
          <a:bodyPr/>
          <a:lstStyle/>
          <a:p>
            <a:r>
              <a:rPr lang="en-US" dirty="0"/>
              <a:t>What are the Internet search tools and services?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8288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General classifications of Internet tools and services available through the World Wide Web (www):</a:t>
            </a:r>
          </a:p>
          <a:p>
            <a:endParaRPr lang="en-US" sz="3600" dirty="0"/>
          </a:p>
          <a:p>
            <a:r>
              <a:rPr lang="en-US" sz="3600" dirty="0"/>
              <a:t>Search engines </a:t>
            </a:r>
          </a:p>
          <a:p>
            <a:r>
              <a:rPr lang="en-US" sz="3600" dirty="0"/>
              <a:t>Subject directories</a:t>
            </a:r>
          </a:p>
          <a:p>
            <a:r>
              <a:rPr lang="en-US" sz="3600" dirty="0"/>
              <a:t>Invisible Web</a:t>
            </a:r>
          </a:p>
          <a:p>
            <a:r>
              <a:rPr lang="en-US" sz="3600" dirty="0"/>
              <a:t>Other search tools</a:t>
            </a:r>
          </a:p>
        </p:txBody>
      </p:sp>
    </p:spTree>
    <p:extLst>
      <p:ext uri="{BB962C8B-B14F-4D97-AF65-F5344CB8AC3E}">
        <p14:creationId xmlns:p14="http://schemas.microsoft.com/office/powerpoint/2010/main" val="1568102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Search the Internet ?</a:t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48442" y="1447800"/>
            <a:ext cx="826695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Generally there are two ways of using search tools and services</a:t>
            </a:r>
          </a:p>
          <a:p>
            <a:pPr>
              <a:buNone/>
            </a:pPr>
            <a:endParaRPr lang="en-US" sz="2400" b="1" dirty="0"/>
          </a:p>
          <a:p>
            <a:pPr lvl="0">
              <a:buNone/>
            </a:pPr>
            <a:r>
              <a:rPr lang="en-US" sz="2400" dirty="0" smtClean="0"/>
              <a:t>1</a:t>
            </a:r>
            <a:r>
              <a:rPr lang="en-US" sz="2400" dirty="0"/>
              <a:t>. Browsing </a:t>
            </a:r>
          </a:p>
          <a:p>
            <a:pPr lvl="0">
              <a:buNone/>
            </a:pPr>
            <a:r>
              <a:rPr lang="en-US" sz="2400" dirty="0"/>
              <a:t>	–usually applied to directories where subjects are     arranged hierarchically</a:t>
            </a:r>
            <a:endParaRPr lang="en-US" sz="2400" b="1" dirty="0"/>
          </a:p>
          <a:p>
            <a:pPr lvl="0">
              <a:buNone/>
            </a:pPr>
            <a:r>
              <a:rPr lang="en-US" sz="2400" dirty="0"/>
              <a:t>	</a:t>
            </a:r>
            <a:endParaRPr lang="en-US" sz="2400" dirty="0" smtClean="0"/>
          </a:p>
          <a:p>
            <a:pPr lvl="0">
              <a:buNone/>
            </a:pPr>
            <a:r>
              <a:rPr lang="en-US" sz="2400" dirty="0" smtClean="0"/>
              <a:t>2</a:t>
            </a:r>
            <a:r>
              <a:rPr lang="en-US" sz="2400" dirty="0"/>
              <a:t>. Keyword search </a:t>
            </a:r>
          </a:p>
          <a:p>
            <a:pPr lvl="0">
              <a:buNone/>
            </a:pPr>
            <a:r>
              <a:rPr lang="en-US" sz="2400" dirty="0"/>
              <a:t>	– search box is provided for entering keywords to search the database </a:t>
            </a:r>
            <a:endParaRPr lang="en-US" sz="2400" b="1" dirty="0"/>
          </a:p>
          <a:p>
            <a:pPr lvl="0">
              <a:buNone/>
            </a:pPr>
            <a:r>
              <a:rPr lang="en-US" sz="2400" dirty="0"/>
              <a:t>		Simple search – search on the keywords</a:t>
            </a:r>
            <a:endParaRPr lang="en-US" sz="2400" b="1" dirty="0"/>
          </a:p>
          <a:p>
            <a:pPr lvl="0">
              <a:buNone/>
            </a:pPr>
            <a:r>
              <a:rPr lang="en-US" sz="2400" dirty="0"/>
              <a:t>		Advanced search - search can be refined using </a:t>
            </a:r>
            <a:r>
              <a:rPr lang="en-US" sz="2400" dirty="0" smtClean="0"/>
              <a:t>					various techniques</a:t>
            </a:r>
            <a:endParaRPr lang="en-US" sz="2400" b="1" dirty="0"/>
          </a:p>
          <a:p>
            <a:pPr>
              <a:buNone/>
            </a:pPr>
            <a:r>
              <a:rPr lang="en-US" sz="2400" dirty="0"/>
              <a:t> 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21797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630224"/>
          </a:xfrm>
        </p:spPr>
        <p:txBody>
          <a:bodyPr/>
          <a:lstStyle/>
          <a:p>
            <a:r>
              <a:rPr lang="en-US" dirty="0" smtClean="0"/>
              <a:t>Simple keyword search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914400"/>
            <a:ext cx="5334000" cy="587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923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706424"/>
          </a:xfrm>
        </p:spPr>
        <p:txBody>
          <a:bodyPr/>
          <a:lstStyle/>
          <a:p>
            <a:r>
              <a:rPr lang="en-US" dirty="0" smtClean="0"/>
              <a:t>Advance search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900646"/>
            <a:ext cx="7391401" cy="580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40895"/>
            <a:ext cx="5943600" cy="6517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Searching Information from 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638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How to read a book</a:t>
            </a:r>
          </a:p>
          <a:p>
            <a:pPr marL="0" indent="0">
              <a:buNone/>
            </a:pPr>
            <a:r>
              <a:rPr lang="en-US" dirty="0" smtClean="0"/>
              <a:t>There are several types of reading methods. </a:t>
            </a:r>
          </a:p>
          <a:p>
            <a:pPr>
              <a:buNone/>
            </a:pPr>
            <a:r>
              <a:rPr lang="en-US" b="1" dirty="0" smtClean="0"/>
              <a:t>1 </a:t>
            </a:r>
            <a:r>
              <a:rPr lang="en-US" sz="2600" b="1" dirty="0" smtClean="0"/>
              <a:t>Word by word</a:t>
            </a:r>
          </a:p>
          <a:p>
            <a:pPr>
              <a:buNone/>
            </a:pPr>
            <a:r>
              <a:rPr lang="en-US" sz="2600" dirty="0" smtClean="0"/>
              <a:t>		Word by word is how you read something you find that interests	 	(Fiction, Novel)</a:t>
            </a:r>
          </a:p>
          <a:p>
            <a:pPr>
              <a:buNone/>
            </a:pPr>
            <a:r>
              <a:rPr lang="en-US" sz="2600" b="1" dirty="0" smtClean="0"/>
              <a:t>2 Reading to study</a:t>
            </a:r>
          </a:p>
          <a:p>
            <a:pPr>
              <a:buNone/>
            </a:pPr>
            <a:r>
              <a:rPr lang="en-US" sz="2600" dirty="0" smtClean="0"/>
              <a:t>		Reading only selected part of a book</a:t>
            </a:r>
          </a:p>
          <a:p>
            <a:pPr>
              <a:buNone/>
            </a:pPr>
            <a:r>
              <a:rPr lang="en-US" sz="2600" b="1" dirty="0" smtClean="0"/>
              <a:t>3 Skimming</a:t>
            </a:r>
          </a:p>
          <a:p>
            <a:pPr>
              <a:buNone/>
            </a:pPr>
            <a:r>
              <a:rPr lang="en-US" sz="2600" dirty="0" smtClean="0"/>
              <a:t>		reading quickly to get idea without reading whole detail (Poster)</a:t>
            </a:r>
          </a:p>
          <a:p>
            <a:pPr>
              <a:buNone/>
            </a:pPr>
            <a:r>
              <a:rPr lang="en-US" sz="2600" b="1" dirty="0" smtClean="0"/>
              <a:t>4 Scanning</a:t>
            </a:r>
          </a:p>
          <a:p>
            <a:pPr>
              <a:buNone/>
            </a:pPr>
            <a:r>
              <a:rPr lang="en-US" sz="2600" dirty="0" smtClean="0"/>
              <a:t>		 Scanning is usually what you do while reading the newspaper since 	it's impossible to read the entire thing. </a:t>
            </a:r>
          </a:p>
          <a:p>
            <a:pPr>
              <a:buNone/>
            </a:pPr>
            <a:r>
              <a:rPr lang="en-US" sz="2600" b="1" dirty="0" smtClean="0"/>
              <a:t>5 Light reading</a:t>
            </a:r>
          </a:p>
          <a:p>
            <a:pPr>
              <a:buNone/>
            </a:pPr>
            <a:r>
              <a:rPr lang="en-US" sz="2600" dirty="0" smtClean="0"/>
              <a:t>		Reading to select a book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For more information on types of reading visit: </a:t>
            </a:r>
            <a:r>
              <a:rPr lang="en-US" sz="2600" dirty="0" smtClean="0">
                <a:hlinkClick r:id="rId2"/>
              </a:rPr>
              <a:t>ababasoft.com</a:t>
            </a:r>
            <a:r>
              <a:rPr lang="en-US" sz="2600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of a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 page</a:t>
            </a:r>
          </a:p>
          <a:p>
            <a:r>
              <a:rPr lang="en-US" dirty="0" smtClean="0"/>
              <a:t>Title page</a:t>
            </a:r>
          </a:p>
          <a:p>
            <a:r>
              <a:rPr lang="en-US" dirty="0" smtClean="0"/>
              <a:t>Content page</a:t>
            </a:r>
          </a:p>
          <a:p>
            <a:r>
              <a:rPr lang="en-US" dirty="0" smtClean="0"/>
              <a:t>Text</a:t>
            </a:r>
          </a:p>
          <a:p>
            <a:r>
              <a:rPr lang="en-US" dirty="0" smtClean="0"/>
              <a:t>Bibliography</a:t>
            </a:r>
          </a:p>
          <a:p>
            <a:endParaRPr lang="en-US" dirty="0"/>
          </a:p>
        </p:txBody>
      </p:sp>
      <p:pic>
        <p:nvPicPr>
          <p:cNvPr id="12290" name="Picture 2" descr="C:\Users\Muditha\Desktop\pic 4 inf' searching\image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3609474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5600" cy="1143000"/>
          </a:xfrm>
        </p:spPr>
        <p:txBody>
          <a:bodyPr/>
          <a:lstStyle/>
          <a:p>
            <a:r>
              <a:rPr lang="en-US" dirty="0" smtClean="0"/>
              <a:t>Cover Page </a:t>
            </a:r>
            <a:endParaRPr lang="en-US" dirty="0"/>
          </a:p>
        </p:txBody>
      </p:sp>
      <p:pic>
        <p:nvPicPr>
          <p:cNvPr id="1027" name="Picture 3" descr="C:\Users\Muditha\Desktop\pic 4 inf' searching\images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352800"/>
            <a:ext cx="3581400" cy="3024293"/>
          </a:xfrm>
          <a:prstGeom prst="rect">
            <a:avLst/>
          </a:prstGeom>
          <a:noFill/>
        </p:spPr>
      </p:pic>
      <p:pic>
        <p:nvPicPr>
          <p:cNvPr id="13" name="Picture 4" descr="C:\Users\Muditha\Desktop\pic 4 inf' searching\DSC03158.JPG"/>
          <p:cNvPicPr>
            <a:picLocks noChangeAspect="1" noChangeArrowheads="1"/>
          </p:cNvPicPr>
          <p:nvPr/>
        </p:nvPicPr>
        <p:blipFill>
          <a:blip r:embed="rId3" cstate="print"/>
          <a:srcRect l="8519" t="4444" r="4074" b="4444"/>
          <a:stretch>
            <a:fillRect/>
          </a:stretch>
        </p:blipFill>
        <p:spPr bwMode="auto">
          <a:xfrm>
            <a:off x="4419600" y="381000"/>
            <a:ext cx="44958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0"/>
            <a:ext cx="8229600" cy="1143000"/>
          </a:xfrm>
        </p:spPr>
        <p:txBody>
          <a:bodyPr/>
          <a:lstStyle/>
          <a:p>
            <a:r>
              <a:rPr lang="en-US" dirty="0" smtClean="0"/>
              <a:t>Title Page</a:t>
            </a:r>
            <a:endParaRPr lang="en-US" dirty="0"/>
          </a:p>
        </p:txBody>
      </p:sp>
      <p:pic>
        <p:nvPicPr>
          <p:cNvPr id="2055" name="Picture 7" descr="C:\Users\Muditha\Desktop\pic 4 inf' searching\DSC03160.JPG"/>
          <p:cNvPicPr>
            <a:picLocks noChangeAspect="1" noChangeArrowheads="1"/>
          </p:cNvPicPr>
          <p:nvPr/>
        </p:nvPicPr>
        <p:blipFill>
          <a:blip r:embed="rId2" cstate="print"/>
          <a:srcRect l="8437" r="1563"/>
          <a:stretch>
            <a:fillRect/>
          </a:stretch>
        </p:blipFill>
        <p:spPr bwMode="auto">
          <a:xfrm>
            <a:off x="3581400" y="1981200"/>
            <a:ext cx="5257800" cy="4381500"/>
          </a:xfrm>
          <a:prstGeom prst="rect">
            <a:avLst/>
          </a:prstGeom>
          <a:noFill/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066799"/>
            <a:ext cx="3886200" cy="56492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228599"/>
            <a:ext cx="4876800" cy="678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875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782624"/>
          </a:xfrm>
        </p:spPr>
        <p:txBody>
          <a:bodyPr/>
          <a:lstStyle/>
          <a:p>
            <a:r>
              <a:rPr lang="en-US" dirty="0" smtClean="0"/>
              <a:t>Content Page</a:t>
            </a:r>
            <a:endParaRPr lang="en-US" dirty="0"/>
          </a:p>
        </p:txBody>
      </p:sp>
      <p:pic>
        <p:nvPicPr>
          <p:cNvPr id="3074" name="Picture 2" descr="C:\Users\Muditha\Desktop\pic 4 inf' searching\DSC03161.JPG"/>
          <p:cNvPicPr>
            <a:picLocks noChangeAspect="1" noChangeArrowheads="1"/>
          </p:cNvPicPr>
          <p:nvPr/>
        </p:nvPicPr>
        <p:blipFill>
          <a:blip r:embed="rId2" cstate="print"/>
          <a:srcRect l="3750" r="2500" b="2469"/>
          <a:stretch>
            <a:fillRect/>
          </a:stretch>
        </p:blipFill>
        <p:spPr bwMode="auto">
          <a:xfrm>
            <a:off x="914400" y="1139190"/>
            <a:ext cx="7239000" cy="5718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606060"/>
      </a:dk2>
      <a:lt2>
        <a:srgbClr val="EDEDED"/>
      </a:lt2>
      <a:accent1>
        <a:srgbClr val="FFC000"/>
      </a:accent1>
      <a:accent2>
        <a:srgbClr val="A5D028"/>
      </a:accent2>
      <a:accent3>
        <a:srgbClr val="08CC78"/>
      </a:accent3>
      <a:accent4>
        <a:srgbClr val="099BDD"/>
      </a:accent4>
      <a:accent5>
        <a:srgbClr val="828288"/>
      </a:accent5>
      <a:accent6>
        <a:srgbClr val="F56617"/>
      </a:accent6>
      <a:hlink>
        <a:srgbClr val="FF9933"/>
      </a:hlink>
      <a:folHlink>
        <a:srgbClr val="B2B2B2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521</TotalTime>
  <Words>169</Words>
  <Application>Microsoft Office PowerPoint</Application>
  <PresentationFormat>On-screen Show (4:3)</PresentationFormat>
  <Paragraphs>70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Albertus Medium</vt:lpstr>
      <vt:lpstr>Algerian</vt:lpstr>
      <vt:lpstr>Arial</vt:lpstr>
      <vt:lpstr>Calibri</vt:lpstr>
      <vt:lpstr>comic sans ms, sans-serif</vt:lpstr>
      <vt:lpstr>Corbel</vt:lpstr>
      <vt:lpstr>trebuchet ms, sans-serif</vt:lpstr>
      <vt:lpstr>Wingdings</vt:lpstr>
      <vt:lpstr>Banded</vt:lpstr>
      <vt:lpstr> Searching of Information  workshops series on Information literacy for higher education</vt:lpstr>
      <vt:lpstr>Information Sources</vt:lpstr>
      <vt:lpstr>PowerPoint Presentation</vt:lpstr>
      <vt:lpstr>Searching Information from books</vt:lpstr>
      <vt:lpstr>Part of a book</vt:lpstr>
      <vt:lpstr>Cover Page </vt:lpstr>
      <vt:lpstr>Title Page</vt:lpstr>
      <vt:lpstr>PowerPoint Presentation</vt:lpstr>
      <vt:lpstr>Content Page</vt:lpstr>
      <vt:lpstr>Bibliography and index</vt:lpstr>
      <vt:lpstr>Reference sources - Dictionaries</vt:lpstr>
      <vt:lpstr>PowerPoint Presentation</vt:lpstr>
      <vt:lpstr>PowerPoint Presentation</vt:lpstr>
      <vt:lpstr>PowerPoint Presentation</vt:lpstr>
      <vt:lpstr>Encyclopedias</vt:lpstr>
      <vt:lpstr>What are in Encyclopedia</vt:lpstr>
      <vt:lpstr>Library Catalogues</vt:lpstr>
      <vt:lpstr>Electronic Catalogue</vt:lpstr>
      <vt:lpstr>Browsing your online catalogue</vt:lpstr>
      <vt:lpstr>Data bases</vt:lpstr>
      <vt:lpstr>how search correct source…..?</vt:lpstr>
      <vt:lpstr>Library classification </vt:lpstr>
      <vt:lpstr>Library classification </vt:lpstr>
      <vt:lpstr>Searching on the internet</vt:lpstr>
      <vt:lpstr>What are the Internet search tools and services?</vt:lpstr>
      <vt:lpstr>How to Search the Internet ? </vt:lpstr>
      <vt:lpstr>Simple keyword search</vt:lpstr>
      <vt:lpstr>Advance search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library</dc:creator>
  <cp:lastModifiedBy>SAL - Muditha</cp:lastModifiedBy>
  <cp:revision>44</cp:revision>
  <dcterms:created xsi:type="dcterms:W3CDTF">2013-07-26T06:21:13Z</dcterms:created>
  <dcterms:modified xsi:type="dcterms:W3CDTF">2020-07-30T10:36:11Z</dcterms:modified>
</cp:coreProperties>
</file>